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8" r:id="rId4"/>
    <p:sldId id="257" r:id="rId5"/>
    <p:sldId id="259" r:id="rId6"/>
    <p:sldId id="260" r:id="rId7"/>
    <p:sldId id="269" r:id="rId8"/>
    <p:sldId id="268" r:id="rId9"/>
    <p:sldId id="272" r:id="rId10"/>
    <p:sldId id="266" r:id="rId11"/>
    <p:sldId id="273" r:id="rId12"/>
    <p:sldId id="275" r:id="rId13"/>
    <p:sldId id="274" r:id="rId14"/>
    <p:sldId id="277" r:id="rId15"/>
    <p:sldId id="276" r:id="rId16"/>
    <p:sldId id="284" r:id="rId17"/>
    <p:sldId id="279" r:id="rId18"/>
    <p:sldId id="278" r:id="rId19"/>
    <p:sldId id="280" r:id="rId20"/>
    <p:sldId id="270" r:id="rId21"/>
    <p:sldId id="282" r:id="rId22"/>
    <p:sldId id="281" r:id="rId23"/>
    <p:sldId id="285" r:id="rId24"/>
    <p:sldId id="286" r:id="rId25"/>
    <p:sldId id="287" r:id="rId26"/>
    <p:sldId id="265" r:id="rId27"/>
    <p:sldId id="289" r:id="rId28"/>
    <p:sldId id="290" r:id="rId29"/>
    <p:sldId id="288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DD"/>
    <a:srgbClr val="BBB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76BF-F097-4DBC-A642-AA1A3477DE30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4814F-AB72-47DE-9755-340DC582B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7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1946 –  Penn State University  -  ENIAC</a:t>
            </a:r>
          </a:p>
          <a:p>
            <a:r>
              <a:rPr lang="en-US" sz="1500" dirty="0"/>
              <a:t>Constructed and operated at the Moore School of Electrical Engineering to solve mathematical problems.  </a:t>
            </a:r>
          </a:p>
          <a:p>
            <a:endParaRPr lang="en-US" sz="1500" dirty="0"/>
          </a:p>
          <a:p>
            <a:r>
              <a:rPr lang="en-US" sz="1500" dirty="0"/>
              <a:t>ENIAC   -    Electronic Numerical Integrator and Computer</a:t>
            </a:r>
          </a:p>
          <a:p>
            <a:r>
              <a:rPr lang="en-US" sz="1500" dirty="0"/>
              <a:t>Constructed and operated at the Moore School of Electrical Engineering.  </a:t>
            </a:r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1951 –  MIT Whirlwind Computer</a:t>
            </a:r>
          </a:p>
          <a:p>
            <a:r>
              <a:rPr lang="en-US" sz="1500" dirty="0"/>
              <a:t>First with core memory and graphics - adopted by the U.S. Air Force for use in the SAGE (Semi-Automatic Ground Environment) air defense system, which became operational in 1958 with more advanced display capabilities.</a:t>
            </a:r>
          </a:p>
          <a:p>
            <a:endParaRPr lang="en-US" sz="1500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91A75-E0DA-4DA1-B116-52B0077B6C4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9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World War I  -  Procurement office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4814F-AB72-47DE-9755-340DC582B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5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Speech given on Goldwater’s behalf launched Reagan’s political career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4814F-AB72-47DE-9755-340DC582B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3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town with their own city government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4814F-AB72-47DE-9755-340DC582B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3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Speech given on Goldwater’s behalf launched Reagan’s political career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4814F-AB72-47DE-9755-340DC582B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31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Character, Neighborhoods,</a:t>
            </a:r>
            <a:r>
              <a:rPr lang="en-US" baseline="0" dirty="0" smtClean="0"/>
              <a:t> sense of place, etc.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4814F-AB72-47DE-9755-340DC582BD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don’t like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4814F-AB72-47DE-9755-340DC582BD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don’t like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4814F-AB72-47DE-9755-340DC582BD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World War I  -  Procurement office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4814F-AB72-47DE-9755-340DC582BD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5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749-1EAA-4947-B96E-69DF36517D6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EF0F-8492-4116-8562-A2BD5D93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1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749-1EAA-4947-B96E-69DF36517D6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EF0F-8492-4116-8562-A2BD5D93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1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749-1EAA-4947-B96E-69DF36517D6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EF0F-8492-4116-8562-A2BD5D93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119-C927-4BAA-B053-3A26412A6A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6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5A6-919D-44A1-8498-8EC6E595AC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0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B570-BA85-4B78-BA4E-0EB727EF42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7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0344-9722-40BC-BF3B-49706655DE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0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3C75-F2EC-41B0-B22B-2F7D305BE7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0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B0A7-B421-4D18-9DDA-E7E0F7DB59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1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7604-A076-4893-A061-C0D013B505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65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05B5-353C-48C8-BAED-BB35D90519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3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749-1EAA-4947-B96E-69DF36517D6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EF0F-8492-4116-8562-A2BD5D93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58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ED5F-5898-49B6-8664-E0CBC4924A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60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E0F5-A3B2-4489-AA05-BF88637DD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67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7B6D-5ED2-465C-9A73-9A9694D5CD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0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749-1EAA-4947-B96E-69DF36517D6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EF0F-8492-4116-8562-A2BD5D93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7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749-1EAA-4947-B96E-69DF36517D6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EF0F-8492-4116-8562-A2BD5D93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8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749-1EAA-4947-B96E-69DF36517D6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EF0F-8492-4116-8562-A2BD5D93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6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749-1EAA-4947-B96E-69DF36517D6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EF0F-8492-4116-8562-A2BD5D93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7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749-1EAA-4947-B96E-69DF36517D6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EF0F-8492-4116-8562-A2BD5D93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8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749-1EAA-4947-B96E-69DF36517D6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EF0F-8492-4116-8562-A2BD5D93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0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749-1EAA-4947-B96E-69DF36517D6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EF0F-8492-4116-8562-A2BD5D93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0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749-1EAA-4947-B96E-69DF36517D6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EF0F-8492-4116-8562-A2BD5D93E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8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5CA29-78A8-4FAA-B16D-9FD57C7364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6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1681" y="2286000"/>
            <a:ext cx="39806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Systems</a:t>
            </a:r>
            <a:endParaRPr lang="en-US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5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042360"/>
            <a:ext cx="3459098" cy="46995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279" y="88611"/>
            <a:ext cx="76259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1960’s  -  Snow White and the Seven Dwarfs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7759" y="840394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0093" y="1371600"/>
            <a:ext cx="15272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Burroughs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Data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Honeywell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6179" y="1363614"/>
            <a:ext cx="368017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0218" y="6271594"/>
            <a:ext cx="487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http://www.computerhistory.org/brochures/companies.php?alpha=g-i#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1208" y="65099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http://smecc.org/frontiers_of_progress_-_1961_sales_meeting.htm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33" y="4150812"/>
            <a:ext cx="3048000" cy="228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Rectangle 12"/>
          <p:cNvSpPr/>
          <p:nvPr/>
        </p:nvSpPr>
        <p:spPr>
          <a:xfrm>
            <a:off x="4016026" y="4601314"/>
            <a:ext cx="151592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Frontiers</a:t>
            </a:r>
          </a:p>
          <a:p>
            <a:pPr lvl="0"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pPr lvl="0"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3737" y="3633120"/>
            <a:ext cx="2395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Ronald Reagan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8484" y="3068955"/>
            <a:ext cx="2549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 Theatre – Spokesman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1954 - 1962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56419" y="1363614"/>
            <a:ext cx="903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RCA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Univac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82501" y="2387263"/>
            <a:ext cx="368017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70575" y="2387263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7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3697" y="863025"/>
            <a:ext cx="57256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1950’s Post WWII Building Boom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7" y="1985010"/>
            <a:ext cx="5534470" cy="388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7555" y="6028730"/>
            <a:ext cx="365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GI Bill – Home Loans – Tract Housing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93" y="1985010"/>
            <a:ext cx="2750084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8449" y="4419600"/>
            <a:ext cx="319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 Miles – Berkeley to Hayward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80793" y="5105400"/>
            <a:ext cx="2866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Berkeley, Oakland, Alameda</a:t>
            </a:r>
          </a:p>
          <a:p>
            <a:r>
              <a:rPr lang="en-US" b="1" dirty="0" smtClean="0"/>
              <a:t>San Leandro, San Lorenzo</a:t>
            </a:r>
          </a:p>
          <a:p>
            <a:r>
              <a:rPr lang="en-US" b="1" dirty="0" smtClean="0"/>
              <a:t>Castro Valley, Hayward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2561" y="177225"/>
            <a:ext cx="1819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California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85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6585" y="5622679"/>
            <a:ext cx="230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Governor of California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1967 - 1975</a:t>
            </a:r>
            <a:endParaRPr lang="en-US" b="1" dirty="0"/>
          </a:p>
        </p:txBody>
      </p:sp>
      <p:pic>
        <p:nvPicPr>
          <p:cNvPr id="2050" name="Picture 2" descr="http://www.affordablepoliticalitems.com/shop/images/uploads/ws00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7" y="2712207"/>
            <a:ext cx="2606990" cy="28293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1" y="3499640"/>
            <a:ext cx="28860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861627" y="133347"/>
            <a:ext cx="56723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Restructuring Local Government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58638" y="990603"/>
            <a:ext cx="35275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Professional Management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646" y="287658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Houlihan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1099" y="2711296"/>
            <a:ext cx="3162300" cy="320837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843313" y="5995594"/>
            <a:ext cx="3457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K. Maureen Heaton, Impossible Dream, 1990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2955" y="5201772"/>
            <a:ext cx="277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1974 – Berkeley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For Local Self Gov.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03416" y="990600"/>
            <a:ext cx="344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Regional Organization    --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8078" y="1889760"/>
            <a:ext cx="349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Initiated by “the Governor’s Office”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479" y="6396156"/>
            <a:ext cx="4920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Politics for Change in Local Government Reform – </a:t>
            </a:r>
            <a:r>
              <a:rPr lang="en-US" sz="1400" dirty="0" err="1" smtClean="0"/>
              <a:t>Foreward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57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upload.wikimedia.org/wikipedia/commons/e/e1/Nantwich_Town_Squ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57300"/>
            <a:ext cx="65532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3962" y="152400"/>
            <a:ext cx="2970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Our Town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83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0692" y="0"/>
            <a:ext cx="39405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Systems Point of View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063" y="685800"/>
            <a:ext cx="155786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Berkeley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91461" y="2960370"/>
            <a:ext cx="1524000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Castro Valley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11760" y="685800"/>
            <a:ext cx="155786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Oakland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597" y="701040"/>
            <a:ext cx="155786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Alameda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9065" y="2971800"/>
            <a:ext cx="155786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San Leandro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11761" y="2971800"/>
            <a:ext cx="155786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San Lorenzo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461228" y="4937760"/>
            <a:ext cx="155786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Hayward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62600" y="685800"/>
            <a:ext cx="0" cy="5562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21686" y="2453640"/>
            <a:ext cx="2055607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Manager</a:t>
            </a:r>
          </a:p>
          <a:p>
            <a:pPr algn="ctr"/>
            <a:r>
              <a:rPr lang="en-US" dirty="0" smtClean="0"/>
              <a:t>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21685" y="1946910"/>
            <a:ext cx="2502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Consolidation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4616" y="5486400"/>
            <a:ext cx="136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mile area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21685" y="4495800"/>
            <a:ext cx="253781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Eliminate Redundancy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Efficient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 Less (theoretically)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Service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74616" y="5486400"/>
            <a:ext cx="1361911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7827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0692" y="0"/>
            <a:ext cx="39405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Systems Point of View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562600" y="685800"/>
            <a:ext cx="0" cy="5562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36927" y="806767"/>
            <a:ext cx="2502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Consolidation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channelingreality.com/images/m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9" y="806767"/>
            <a:ext cx="450532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631193" y="1962150"/>
            <a:ext cx="1752601" cy="15049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Data Repository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4857" y="1295400"/>
            <a:ext cx="176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One Data Center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6" idx="3"/>
          </p:cNvCxnSpPr>
          <p:nvPr/>
        </p:nvCxnSpPr>
        <p:spPr>
          <a:xfrm flipH="1">
            <a:off x="6052031" y="3246705"/>
            <a:ext cx="835824" cy="5642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697994" y="3467100"/>
            <a:ext cx="184825" cy="9484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147149" y="1962149"/>
            <a:ext cx="740706" cy="25522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16995" y="4552950"/>
            <a:ext cx="2561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 Access Provided</a:t>
            </a:r>
          </a:p>
          <a:p>
            <a:r>
              <a:rPr lang="en-US" b="1" dirty="0"/>
              <a:t>v</a:t>
            </a:r>
            <a:r>
              <a:rPr lang="en-US" b="1" dirty="0" smtClean="0"/>
              <a:t>ia Communications Link</a:t>
            </a:r>
            <a:endParaRPr lang="en-US" b="1" dirty="0"/>
          </a:p>
        </p:txBody>
      </p:sp>
      <p:sp>
        <p:nvSpPr>
          <p:cNvPr id="1029" name="TextBox 1028"/>
          <p:cNvSpPr txBox="1"/>
          <p:nvPr/>
        </p:nvSpPr>
        <p:spPr>
          <a:xfrm>
            <a:off x="544709" y="4003151"/>
            <a:ext cx="4352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for city written as generic frame</a:t>
            </a:r>
          </a:p>
          <a:p>
            <a:r>
              <a:rPr lang="en-US" dirty="0"/>
              <a:t>w</a:t>
            </a:r>
            <a:r>
              <a:rPr lang="en-US" dirty="0" smtClean="0"/>
              <a:t>ith customization (i.e. city name) at display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1030" name="Picture 6" descr="http://t1.gstatic.com/images?q=tbn:ANd9GcROhxA2iY0igd39gNlA-K0c1BXhZ4FxSDfjPaceSexI-TNPTW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26585"/>
            <a:ext cx="1336430" cy="1295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TextBox 1030"/>
          <p:cNvSpPr txBox="1"/>
          <p:nvPr/>
        </p:nvSpPr>
        <p:spPr>
          <a:xfrm>
            <a:off x="609600" y="5199281"/>
            <a:ext cx="1588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 to the</a:t>
            </a:r>
          </a:p>
          <a:p>
            <a:r>
              <a:rPr lang="en-US" dirty="0"/>
              <a:t> </a:t>
            </a:r>
            <a:r>
              <a:rPr lang="en-US" dirty="0" smtClean="0"/>
              <a:t>    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8923" y="0"/>
            <a:ext cx="40040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Political Point of View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063" y="685800"/>
            <a:ext cx="155786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Berkeley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91461" y="2960370"/>
            <a:ext cx="1524000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Castro Valley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11760" y="685800"/>
            <a:ext cx="155786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Oakland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597" y="701040"/>
            <a:ext cx="155786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Alameda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9065" y="2971800"/>
            <a:ext cx="155786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San Leandro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11761" y="2971800"/>
            <a:ext cx="155786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San Lorenzo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461228" y="4937760"/>
            <a:ext cx="1557861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Hayward</a:t>
            </a:r>
          </a:p>
          <a:p>
            <a:pPr algn="ctr"/>
            <a:r>
              <a:rPr lang="en-US" dirty="0" smtClean="0"/>
              <a:t>---------------</a:t>
            </a:r>
          </a:p>
          <a:p>
            <a:pPr algn="ctr"/>
            <a:r>
              <a:rPr lang="en-US" dirty="0" smtClean="0"/>
              <a:t>Mayor</a:t>
            </a:r>
          </a:p>
          <a:p>
            <a:pPr algn="ctr"/>
            <a:r>
              <a:rPr lang="en-US" dirty="0" smtClean="0"/>
              <a:t>City 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62600" y="685800"/>
            <a:ext cx="0" cy="5562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21686" y="2453640"/>
            <a:ext cx="2055607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Manager</a:t>
            </a:r>
          </a:p>
          <a:p>
            <a:pPr algn="ctr"/>
            <a:r>
              <a:rPr lang="en-US" dirty="0" smtClean="0"/>
              <a:t>Clerk</a:t>
            </a:r>
          </a:p>
          <a:p>
            <a:pPr algn="ctr"/>
            <a:r>
              <a:rPr lang="en-US" dirty="0" smtClean="0"/>
              <a:t>Police Chief</a:t>
            </a:r>
          </a:p>
          <a:p>
            <a:pPr algn="ctr"/>
            <a:r>
              <a:rPr lang="en-US" dirty="0" smtClean="0"/>
              <a:t>Fire Chief</a:t>
            </a:r>
          </a:p>
          <a:p>
            <a:pPr algn="ctr"/>
            <a:r>
              <a:rPr lang="en-US" dirty="0" smtClean="0"/>
              <a:t>Engineer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21685" y="1946910"/>
            <a:ext cx="2502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Consolidation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4616" y="5486400"/>
            <a:ext cx="136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mile area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21685" y="4495800"/>
            <a:ext cx="255281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Collectivization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Insurgency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Local Control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Taxes – higher costs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74616" y="5486400"/>
            <a:ext cx="1361911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1039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250" y="1371600"/>
            <a:ext cx="830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Climate for </a:t>
            </a:r>
            <a:r>
              <a:rPr lang="en-US" sz="2000" b="1" dirty="0" smtClean="0"/>
              <a:t>Change</a:t>
            </a:r>
          </a:p>
          <a:p>
            <a:endParaRPr lang="en-US" dirty="0"/>
          </a:p>
          <a:p>
            <a:r>
              <a:rPr lang="en-US" dirty="0"/>
              <a:t>The conclusion was there must be a climate for change in order to restructure local government: </a:t>
            </a:r>
            <a:endParaRPr lang="en-US" dirty="0" smtClean="0"/>
          </a:p>
          <a:p>
            <a:endParaRPr lang="en-US" dirty="0"/>
          </a:p>
          <a:p>
            <a:endParaRPr lang="en-US" sz="2000" b="1" dirty="0" smtClean="0"/>
          </a:p>
          <a:p>
            <a:r>
              <a:rPr lang="en-US" sz="2000" b="1" dirty="0" smtClean="0"/>
              <a:t>Factors </a:t>
            </a:r>
            <a:r>
              <a:rPr lang="en-US" sz="2000" b="1" dirty="0"/>
              <a:t>for climate creation: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2500" y="36576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</a:rPr>
              <a:t>A </a:t>
            </a:r>
            <a:r>
              <a:rPr lang="en-US" b="1" i="1" dirty="0">
                <a:latin typeface="Times New Roman"/>
                <a:ea typeface="Times New Roman"/>
              </a:rPr>
              <a:t>Collapse</a:t>
            </a:r>
            <a:r>
              <a:rPr lang="en-US" dirty="0">
                <a:latin typeface="Times New Roman"/>
                <a:ea typeface="Times New Roman"/>
              </a:rPr>
              <a:t> of government’s ability to provide needed services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</a:rPr>
              <a:t>A </a:t>
            </a:r>
            <a:r>
              <a:rPr lang="en-US" b="1" i="1" dirty="0">
                <a:latin typeface="Times New Roman"/>
                <a:ea typeface="Times New Roman"/>
              </a:rPr>
              <a:t>Crisis</a:t>
            </a:r>
            <a:r>
              <a:rPr lang="en-US" dirty="0">
                <a:latin typeface="Times New Roman"/>
                <a:ea typeface="Times New Roman"/>
              </a:rPr>
              <a:t> of major magnitude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</a:rPr>
              <a:t>A </a:t>
            </a:r>
            <a:r>
              <a:rPr lang="en-US" b="1" i="1" dirty="0">
                <a:latin typeface="Times New Roman"/>
                <a:ea typeface="Times New Roman"/>
              </a:rPr>
              <a:t>Catastrophe</a:t>
            </a:r>
            <a:r>
              <a:rPr lang="en-US" dirty="0">
                <a:latin typeface="Times New Roman"/>
                <a:ea typeface="Times New Roman"/>
              </a:rPr>
              <a:t> that has a physical effect on the community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</a:rPr>
              <a:t>The </a:t>
            </a:r>
            <a:r>
              <a:rPr lang="en-US" b="1" i="1" dirty="0">
                <a:latin typeface="Times New Roman"/>
                <a:ea typeface="Times New Roman"/>
              </a:rPr>
              <a:t>Corruption</a:t>
            </a:r>
            <a:r>
              <a:rPr lang="en-US" dirty="0">
                <a:latin typeface="Times New Roman"/>
                <a:ea typeface="Times New Roman"/>
              </a:rPr>
              <a:t> of local officials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14400" algn="l"/>
              </a:tabLst>
            </a:pPr>
            <a:r>
              <a:rPr lang="en-US" dirty="0">
                <a:latin typeface="Times New Roman"/>
                <a:ea typeface="Times New Roman"/>
              </a:rPr>
              <a:t>The high </a:t>
            </a:r>
            <a:r>
              <a:rPr lang="en-US" b="1" i="1" dirty="0">
                <a:latin typeface="Times New Roman"/>
                <a:ea typeface="Times New Roman"/>
              </a:rPr>
              <a:t>Cost</a:t>
            </a:r>
            <a:r>
              <a:rPr lang="en-US" dirty="0">
                <a:latin typeface="Times New Roman"/>
                <a:ea typeface="Times New Roman"/>
              </a:rPr>
              <a:t> of government and the desire for a higher level of </a:t>
            </a:r>
            <a:r>
              <a:rPr lang="en-US" dirty="0" smtClean="0">
                <a:latin typeface="Times New Roman"/>
                <a:ea typeface="Times New Roman"/>
              </a:rPr>
              <a:t>services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4502" y="292387"/>
            <a:ext cx="7078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General Rule:   People Don’t Like 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Change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90" y="6242268"/>
            <a:ext cx="4801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Politics for Change in Local Government Reform – Page 132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71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8549" y="292387"/>
            <a:ext cx="4644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Requirements for Change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61" y="15240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Requirements: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2475" y="19978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52500" algn="l"/>
              </a:tabLst>
            </a:pPr>
            <a:r>
              <a:rPr lang="en-US" dirty="0">
                <a:latin typeface="Times New Roman"/>
                <a:ea typeface="Times New Roman"/>
              </a:rPr>
              <a:t>Planning and contemplation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52500" algn="l"/>
              </a:tabLst>
            </a:pPr>
            <a:r>
              <a:rPr lang="en-US" dirty="0">
                <a:latin typeface="Times New Roman"/>
                <a:ea typeface="Times New Roman"/>
              </a:rPr>
              <a:t>Education and involvement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52500" algn="l"/>
              </a:tabLst>
            </a:pPr>
            <a:r>
              <a:rPr lang="en-US" dirty="0">
                <a:latin typeface="Times New Roman"/>
                <a:ea typeface="Times New Roman"/>
              </a:rPr>
              <a:t>Community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52500" algn="l"/>
              </a:tabLst>
            </a:pPr>
            <a:r>
              <a:rPr lang="en-US" dirty="0">
                <a:latin typeface="Times New Roman"/>
                <a:ea typeface="Times New Roman"/>
              </a:rPr>
              <a:t>Compromise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52500" algn="l"/>
              </a:tabLst>
            </a:pPr>
            <a:r>
              <a:rPr lang="en-US" dirty="0">
                <a:latin typeface="Times New Roman"/>
                <a:ea typeface="Times New Roman"/>
              </a:rPr>
              <a:t>Concern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52500" algn="l"/>
              </a:tabLst>
            </a:pPr>
            <a:r>
              <a:rPr lang="en-US" dirty="0">
                <a:latin typeface="Times New Roman"/>
                <a:ea typeface="Times New Roman"/>
              </a:rPr>
              <a:t>Cadence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52500" algn="l"/>
              </a:tabLst>
            </a:pPr>
            <a:r>
              <a:rPr lang="en-US" dirty="0">
                <a:latin typeface="Times New Roman"/>
                <a:ea typeface="Times New Roman"/>
              </a:rPr>
              <a:t>Cooperation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52500" algn="l"/>
              </a:tabLst>
            </a:pPr>
            <a:r>
              <a:rPr lang="en-US" dirty="0">
                <a:latin typeface="Times New Roman"/>
                <a:ea typeface="Times New Roman"/>
              </a:rPr>
              <a:t>Comprehension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9525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Concentration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1636" y="4732258"/>
            <a:ext cx="3666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Times New Roman"/>
              </a:rPr>
              <a:t>A principal change agent as instigator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42475" y="5181600"/>
            <a:ext cx="7361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Recognition that government reform is a political campaign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990" y="6242268"/>
            <a:ext cx="4893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Politics for Change in Local Government Reform – Page 133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07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6" y="981717"/>
            <a:ext cx="2914194" cy="21586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3788989" y="7620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1980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999530"/>
            <a:ext cx="348095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GE’s Man </a:t>
            </a:r>
          </a:p>
          <a:p>
            <a:pPr algn="ctr"/>
            <a:r>
              <a:rPr lang="en-U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 the </a:t>
            </a:r>
          </a:p>
          <a:p>
            <a:pPr algn="ctr"/>
            <a:r>
              <a:rPr lang="en-U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White House</a:t>
            </a:r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132" y="3123188"/>
            <a:ext cx="157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Ronald Reagan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4666" y="3599604"/>
            <a:ext cx="8604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AGENDA:  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1981 E.O. 12329 – President’s Task Force on Private Sector Initiatives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86836" y="3429000"/>
            <a:ext cx="8229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86" y="169649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7476" y="4114800"/>
            <a:ext cx="86040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Sec. 2. Functions. (a) The Task Force shall advise the President, the Secretary of Commerce, and other Executive agency heads with respect to: </a:t>
            </a:r>
            <a:endParaRPr lang="en-US" sz="1600" dirty="0" smtClean="0"/>
          </a:p>
          <a:p>
            <a:endParaRPr lang="en-US" sz="1600" dirty="0"/>
          </a:p>
          <a:p>
            <a:pPr lvl="1"/>
            <a:r>
              <a:rPr lang="en-US" sz="1600" b="1" i="1" dirty="0"/>
              <a:t>Methods of developing, supporting and promoting private sector leadership and responsibility for meeting public needs. </a:t>
            </a:r>
            <a:endParaRPr lang="en-US" sz="1600" b="1" i="1" dirty="0" smtClean="0"/>
          </a:p>
          <a:p>
            <a:pPr lvl="0"/>
            <a:endParaRPr lang="en-US" sz="1600" dirty="0"/>
          </a:p>
          <a:p>
            <a:pPr lvl="1"/>
            <a:r>
              <a:rPr lang="en-US" sz="1600" dirty="0"/>
              <a:t>Recommendations for appropriate action by the President </a:t>
            </a:r>
            <a:r>
              <a:rPr lang="en-US" sz="1600" b="1" i="1" dirty="0"/>
              <a:t>to foster greater public-private partnerships and to decrease dependence on government</a:t>
            </a:r>
            <a:r>
              <a:rPr lang="en-US" sz="1600" dirty="0"/>
              <a:t>. </a:t>
            </a:r>
            <a:endParaRPr lang="en-US" sz="1600" dirty="0" smtClean="0"/>
          </a:p>
          <a:p>
            <a:pPr lvl="0"/>
            <a:endParaRPr lang="en-US" sz="1600" dirty="0"/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Task Force shall serve as a </a:t>
            </a:r>
            <a:r>
              <a:rPr lang="en-US" sz="1600" b="1" i="1" dirty="0"/>
              <a:t>focal point for private sector action addressing public problems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35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752600"/>
            <a:ext cx="690073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is a set of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related steps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a process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hat accomplish</a:t>
            </a:r>
          </a:p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task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3896" y="370574"/>
            <a:ext cx="2970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 System </a:t>
            </a:r>
          </a:p>
        </p:txBody>
      </p:sp>
    </p:spTree>
    <p:extLst>
      <p:ext uri="{BB962C8B-B14F-4D97-AF65-F5344CB8AC3E}">
        <p14:creationId xmlns:p14="http://schemas.microsoft.com/office/powerpoint/2010/main" val="780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2568" y="9525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1984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524000"/>
            <a:ext cx="326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National Center for Privatization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34" y="304800"/>
            <a:ext cx="4516811" cy="593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743200"/>
            <a:ext cx="45055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Privatization is now “an idea </a:t>
            </a:r>
          </a:p>
          <a:p>
            <a:r>
              <a:rPr lang="en-US" sz="2400" b="1" i="1" dirty="0" smtClean="0"/>
              <a:t>whose time has come”.  </a:t>
            </a:r>
          </a:p>
          <a:p>
            <a:endParaRPr lang="en-US" sz="2400" i="1" dirty="0"/>
          </a:p>
          <a:p>
            <a:r>
              <a:rPr lang="en-US" sz="2400" b="1" i="1" dirty="0" smtClean="0"/>
              <a:t>The knowledge, communication,</a:t>
            </a:r>
          </a:p>
          <a:p>
            <a:r>
              <a:rPr lang="en-US" sz="2400" b="1" i="1" dirty="0"/>
              <a:t>a</a:t>
            </a:r>
            <a:r>
              <a:rPr lang="en-US" sz="2400" b="1" i="1" dirty="0" smtClean="0"/>
              <a:t>nd computer industry can make</a:t>
            </a:r>
          </a:p>
          <a:p>
            <a:r>
              <a:rPr lang="en-US" sz="2400" b="1" i="1" dirty="0"/>
              <a:t>p</a:t>
            </a:r>
            <a:r>
              <a:rPr lang="en-US" sz="2400" b="1" i="1" dirty="0" smtClean="0"/>
              <a:t>olitical representatives obsolete!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11642" y="1893332"/>
            <a:ext cx="245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Willard Garvey, </a:t>
            </a:r>
            <a:r>
              <a:rPr lang="en-US" dirty="0" err="1" smtClean="0"/>
              <a:t>Witchita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5341681"/>
            <a:ext cx="4023345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balanced" dir="t">
              <a:rot lat="0" lon="0" rev="2100000"/>
            </a:lightRig>
          </a:scene3d>
          <a:sp3d>
            <a:bevelT prst="slope"/>
          </a:sp3d>
        </p:spPr>
        <p:txBody>
          <a:bodyPr wrap="non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Volunteerism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48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985" y="76200"/>
            <a:ext cx="3518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1987 - 1988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666" y="1371600"/>
            <a:ext cx="8225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AGENDA:  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E.O. 12607 – President’s Commission on Privatization, Sept. 1987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970" y="2209800"/>
            <a:ext cx="88569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Commerce, and other Executive agency heads with respect to: 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b="1" i="1" dirty="0"/>
              <a:t>Methods of developing, supporting and promoting private sector leadership and responsibility for meeting public needs. </a:t>
            </a:r>
            <a:endParaRPr lang="en-US" b="1" i="1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Recommendations for appropriate action by the President </a:t>
            </a:r>
            <a:r>
              <a:rPr lang="en-US" b="1" i="1" dirty="0"/>
              <a:t>to foster greater public-private partnerships and to decrease dependence on government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Task Force shall serve as a </a:t>
            </a:r>
            <a:r>
              <a:rPr lang="en-US" b="1" i="1" dirty="0"/>
              <a:t>focal point for private sector action addressing public problems</a:t>
            </a:r>
            <a:r>
              <a:rPr lang="en-US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590" y="5593080"/>
            <a:ext cx="8482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Commission Report: 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March 1988, 287 pages of a plan to privatize government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2" y="381000"/>
            <a:ext cx="863600" cy="10541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16328" y="538718"/>
            <a:ext cx="114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Feasibility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0136" y="1065768"/>
            <a:ext cx="151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84538" y="1729026"/>
            <a:ext cx="195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 Design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56834" y="2315886"/>
            <a:ext cx="164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Design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03780" y="2832500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/ Implement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17210" y="4010449"/>
            <a:ext cx="8621268" cy="2423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5283" y="3245416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10320" y="4216752"/>
            <a:ext cx="4842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Months to </a:t>
            </a:r>
            <a:r>
              <a:rPr lang="en-US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Years</a:t>
            </a:r>
            <a:endParaRPr lang="en-US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257800" y="5113804"/>
            <a:ext cx="1447800" cy="0"/>
          </a:xfrm>
          <a:prstGeom prst="line">
            <a:avLst/>
          </a:prstGeom>
          <a:ln w="6985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5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2" y="237597"/>
            <a:ext cx="863600" cy="1054100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394820" y="1383630"/>
            <a:ext cx="8621268" cy="2423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7397" y="572844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300" y="1625946"/>
            <a:ext cx="736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1985 – DOE began developing research tools for molecular genetics research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4819" y="3697069"/>
            <a:ext cx="570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1989 – Johns-Hopkins begins work on DNA Database –</a:t>
            </a:r>
          </a:p>
          <a:p>
            <a:r>
              <a:rPr lang="en-US" dirty="0" smtClean="0"/>
              <a:t>             completed in 1990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5300" y="2162294"/>
            <a:ext cx="515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1988 – DOE &amp; NIH – Memorandum of Understanding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3954" y="2525792"/>
            <a:ext cx="5009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“Because both DOE and NIH have major research interests in the Human Genome Project and because of the need for </a:t>
            </a:r>
            <a:r>
              <a:rPr lang="en-US" sz="1600" b="1" dirty="0"/>
              <a:t>centralized planning and coordination of the 15-year </a:t>
            </a:r>
            <a:r>
              <a:rPr lang="en-US" sz="1600" b="1" dirty="0" smtClean="0"/>
              <a:t>project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94819" y="4351020"/>
            <a:ext cx="6021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 – Senator John Glenn sent letter to GAO asking them to</a:t>
            </a:r>
          </a:p>
          <a:p>
            <a:r>
              <a:rPr lang="en-US" dirty="0"/>
              <a:t> </a:t>
            </a:r>
            <a:r>
              <a:rPr lang="en-US" dirty="0" smtClean="0"/>
              <a:t>            study potential benefits of automated medical </a:t>
            </a:r>
          </a:p>
          <a:p>
            <a:r>
              <a:rPr lang="en-US" dirty="0"/>
              <a:t> </a:t>
            </a:r>
            <a:r>
              <a:rPr lang="en-US" dirty="0" smtClean="0"/>
              <a:t>            records for HHS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376447"/>
            <a:ext cx="2350770" cy="29570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7339298" y="533352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819" y="5306378"/>
            <a:ext cx="507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1991 – High Performance Computing Act (Internet)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724" y="5721256"/>
            <a:ext cx="865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1992 – HHS Secretary Louis Sullivan announced – building  national health information </a:t>
            </a:r>
          </a:p>
          <a:p>
            <a:r>
              <a:rPr lang="en-US" dirty="0"/>
              <a:t> </a:t>
            </a:r>
            <a:r>
              <a:rPr lang="en-US" dirty="0" smtClean="0"/>
              <a:t>            network, national health card – eliminate paperwork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9818" y="6362700"/>
            <a:ext cx="878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1993 – January – Clinton appoints Health Care Task Force – big plan – Hillary takes the wrap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2903" y="0"/>
            <a:ext cx="60885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Reinvention of Government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7797" y="680442"/>
            <a:ext cx="2313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March 3, 1993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509" y="12598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 Release </a:t>
            </a:r>
            <a:r>
              <a:rPr lang="en-US" dirty="0" smtClean="0"/>
              <a:t>from the White </a:t>
            </a:r>
            <a:r>
              <a:rPr lang="en-US" dirty="0"/>
              <a:t>House Office of Domestic </a:t>
            </a:r>
            <a:r>
              <a:rPr lang="en-US" dirty="0" smtClean="0"/>
              <a:t>Policy: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0595" y="1698846"/>
            <a:ext cx="7467600" cy="396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77460" y="1698846"/>
            <a:ext cx="295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Revolution in Government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3515" y="3680046"/>
            <a:ext cx="2361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President Bill Clinton </a:t>
            </a:r>
            <a:br>
              <a:rPr lang="en-US" sz="1600" dirty="0"/>
            </a:br>
            <a:r>
              <a:rPr lang="en-US" sz="1600" dirty="0"/>
              <a:t>Remarks to the Cabinet </a:t>
            </a:r>
            <a:br>
              <a:rPr lang="en-US" sz="1600" dirty="0"/>
            </a:br>
            <a:r>
              <a:rPr lang="en-US" sz="1600" dirty="0"/>
              <a:t>February 10, 1993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6915" y="2289158"/>
            <a:ext cx="6128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"The people demand and deserve an active government on their side.  But they don't want a government that wastes money, a government that costs more and does less.  They voted for change.  They wanted a literal revolution in the way government operates, and now, you and I must deliver.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4666" y="4746846"/>
            <a:ext cx="6770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Today, the President has asked Vice-President Gore to lead a revolution in Washington that will change the way government does business.  The American people deserve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government that treats them like customers</a:t>
            </a:r>
            <a:r>
              <a:rPr lang="en-US" sz="1600" dirty="0"/>
              <a:t>.....</a:t>
            </a:r>
          </a:p>
        </p:txBody>
      </p:sp>
      <p:pic>
        <p:nvPicPr>
          <p:cNvPr id="13" name="Picture 4" descr="ducks in a r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15" y="5570413"/>
            <a:ext cx="4038600" cy="11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023360" y="2533650"/>
            <a:ext cx="1676400" cy="7200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108472" y="1527810"/>
            <a:ext cx="1507248" cy="990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676400" y="1794510"/>
            <a:ext cx="1507248" cy="990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31248" y="304800"/>
            <a:ext cx="3104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The Ducks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354848" y="2023110"/>
            <a:ext cx="1507248" cy="990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Gov. Agencies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733800" y="2785110"/>
            <a:ext cx="1676400" cy="7200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Inter-Agency</a:t>
            </a:r>
          </a:p>
          <a:p>
            <a:pPr algn="ctr"/>
            <a:r>
              <a:rPr lang="en-US" dirty="0" smtClean="0"/>
              <a:t>Groups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9" idx="5"/>
            <a:endCxn id="10" idx="1"/>
          </p:cNvCxnSpPr>
          <p:nvPr/>
        </p:nvCxnSpPr>
        <p:spPr>
          <a:xfrm>
            <a:off x="2641365" y="2868640"/>
            <a:ext cx="1092435" cy="2765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05200" y="2289810"/>
            <a:ext cx="381000" cy="49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43200" y="2667000"/>
            <a:ext cx="1280160" cy="1181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031248" y="2537460"/>
            <a:ext cx="10835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6"/>
          </p:cNvCxnSpPr>
          <p:nvPr/>
        </p:nvCxnSpPr>
        <p:spPr>
          <a:xfrm>
            <a:off x="3615720" y="2023110"/>
            <a:ext cx="651480" cy="514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58168" y="5040630"/>
            <a:ext cx="1524000" cy="1676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Special Interest</a:t>
            </a:r>
          </a:p>
          <a:p>
            <a:pPr algn="ctr"/>
            <a:r>
              <a:rPr lang="en-US" dirty="0" smtClean="0"/>
              <a:t>(Volunteers)</a:t>
            </a:r>
          </a:p>
          <a:p>
            <a:pPr algn="ctr"/>
            <a:r>
              <a:rPr lang="en-US" dirty="0" smtClean="0"/>
              <a:t>Non-Profits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46020" y="5029200"/>
            <a:ext cx="1874520" cy="1676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Corporate Representatives</a:t>
            </a:r>
            <a:endParaRPr lang="en-US" dirty="0"/>
          </a:p>
        </p:txBody>
      </p:sp>
      <p:sp>
        <p:nvSpPr>
          <p:cNvPr id="35" name="Flowchart: Predefined Process 34"/>
          <p:cNvSpPr/>
          <p:nvPr/>
        </p:nvSpPr>
        <p:spPr>
          <a:xfrm>
            <a:off x="3878580" y="3810000"/>
            <a:ext cx="1386840" cy="838200"/>
          </a:xfrm>
          <a:prstGeom prst="flowChartPredefined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Labs</a:t>
            </a:r>
            <a:endParaRPr lang="en-US" dirty="0"/>
          </a:p>
        </p:txBody>
      </p:sp>
      <p:sp>
        <p:nvSpPr>
          <p:cNvPr id="36" name="Hexagon 35"/>
          <p:cNvSpPr/>
          <p:nvPr/>
        </p:nvSpPr>
        <p:spPr>
          <a:xfrm>
            <a:off x="6705600" y="3432810"/>
            <a:ext cx="1752600" cy="11811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Outside</a:t>
            </a:r>
          </a:p>
          <a:p>
            <a:pPr algn="ctr"/>
            <a:r>
              <a:rPr lang="en-US" dirty="0" smtClean="0"/>
              <a:t>IT Specialists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3"/>
          </p:cNvCxnSpPr>
          <p:nvPr/>
        </p:nvCxnSpPr>
        <p:spPr>
          <a:xfrm flipH="1">
            <a:off x="5265420" y="4023360"/>
            <a:ext cx="14401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exagon 38"/>
          <p:cNvSpPr/>
          <p:nvPr/>
        </p:nvSpPr>
        <p:spPr>
          <a:xfrm>
            <a:off x="800100" y="3638550"/>
            <a:ext cx="1752600" cy="11811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Congress </a:t>
            </a:r>
          </a:p>
          <a:p>
            <a:pPr algn="ctr"/>
            <a:r>
              <a:rPr lang="en-US" dirty="0" smtClean="0"/>
              <a:t>--------------</a:t>
            </a:r>
          </a:p>
          <a:p>
            <a:pPr algn="ctr"/>
            <a:r>
              <a:rPr lang="en-US" dirty="0" smtClean="0"/>
              <a:t>Advisory Board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" y="5017770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Joe Lieberman</a:t>
            </a:r>
          </a:p>
          <a:p>
            <a:r>
              <a:rPr lang="en-US" dirty="0" smtClean="0"/>
              <a:t>William Roth</a:t>
            </a:r>
          </a:p>
        </p:txBody>
      </p:sp>
      <p:cxnSp>
        <p:nvCxnSpPr>
          <p:cNvPr id="42" name="Straight Arrow Connector 41"/>
          <p:cNvCxnSpPr>
            <a:stCxn id="10" idx="2"/>
            <a:endCxn id="35" idx="0"/>
          </p:cNvCxnSpPr>
          <p:nvPr/>
        </p:nvCxnSpPr>
        <p:spPr>
          <a:xfrm>
            <a:off x="4572000" y="35052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265420" y="3253740"/>
            <a:ext cx="297180" cy="556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878580" y="4648200"/>
            <a:ext cx="38862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5058168" y="4648200"/>
            <a:ext cx="207252" cy="3924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320540" y="5562600"/>
            <a:ext cx="7376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02219" y="521925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Fund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7239000" y="5029200"/>
            <a:ext cx="1524000" cy="1676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Foundations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6582168" y="5557807"/>
            <a:ext cx="6568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653662" y="522404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Fund</a:t>
            </a:r>
            <a:endParaRPr lang="en-US" sz="16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8763000" y="1676400"/>
            <a:ext cx="0" cy="314325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135624" y="4819650"/>
            <a:ext cx="262737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135624" y="4838700"/>
            <a:ext cx="0" cy="20193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81373" y="4585871"/>
            <a:ext cx="1367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Grant Funding</a:t>
            </a:r>
            <a:endParaRPr lang="en-US" sz="1600" dirty="0"/>
          </a:p>
        </p:txBody>
      </p:sp>
      <p:cxnSp>
        <p:nvCxnSpPr>
          <p:cNvPr id="66" name="Straight Connector 65"/>
          <p:cNvCxnSpPr>
            <a:endCxn id="17" idx="7"/>
          </p:cNvCxnSpPr>
          <p:nvPr/>
        </p:nvCxnSpPr>
        <p:spPr>
          <a:xfrm flipH="1" flipV="1">
            <a:off x="3394989" y="1672880"/>
            <a:ext cx="5368011" cy="352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085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Alliance for Redesigning Government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122" y="1457980"/>
            <a:ext cx="31078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Corporate Sponsors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041" y="2161877"/>
            <a:ext cx="304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Anderson </a:t>
            </a:r>
            <a:r>
              <a:rPr lang="en-US" dirty="0" smtClean="0"/>
              <a:t>Consulting</a:t>
            </a:r>
          </a:p>
          <a:p>
            <a:r>
              <a:rPr lang="en-US" dirty="0" smtClean="0"/>
              <a:t>AT&amp;T</a:t>
            </a:r>
          </a:p>
          <a:p>
            <a:r>
              <a:rPr lang="en-US" dirty="0" smtClean="0"/>
              <a:t>Robert </a:t>
            </a:r>
            <a:r>
              <a:rPr lang="en-US" dirty="0"/>
              <a:t>W. Baird &amp; Co., </a:t>
            </a:r>
            <a:r>
              <a:rPr lang="en-US" dirty="0" smtClean="0"/>
              <a:t>Inc.</a:t>
            </a:r>
          </a:p>
          <a:p>
            <a:r>
              <a:rPr lang="en-US" dirty="0" smtClean="0"/>
              <a:t>Dennis </a:t>
            </a:r>
            <a:r>
              <a:rPr lang="en-US" dirty="0"/>
              <a:t>Trading </a:t>
            </a:r>
            <a:r>
              <a:rPr lang="en-US" dirty="0" smtClean="0"/>
              <a:t>Group </a:t>
            </a:r>
          </a:p>
          <a:p>
            <a:r>
              <a:rPr lang="en-US" dirty="0" smtClean="0"/>
              <a:t>General Electric</a:t>
            </a:r>
          </a:p>
          <a:p>
            <a:r>
              <a:rPr lang="en-US" dirty="0" smtClean="0"/>
              <a:t>Goldman</a:t>
            </a:r>
            <a:r>
              <a:rPr lang="en-US" dirty="0"/>
              <a:t>, Sachs and Co</a:t>
            </a:r>
            <a:r>
              <a:rPr lang="en-US" dirty="0" smtClean="0"/>
              <a:t>.</a:t>
            </a:r>
          </a:p>
          <a:p>
            <a:r>
              <a:rPr lang="en-US" dirty="0" smtClean="0"/>
              <a:t>IBM</a:t>
            </a:r>
          </a:p>
          <a:p>
            <a:r>
              <a:rPr lang="en-US" dirty="0" smtClean="0"/>
              <a:t>NYNEX</a:t>
            </a:r>
          </a:p>
          <a:p>
            <a:r>
              <a:rPr lang="en-US" dirty="0" smtClean="0"/>
              <a:t>Xerox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2161877"/>
            <a:ext cx="4724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ARCO Foundation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Aspen Institute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Carnegie Corporation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Annie </a:t>
            </a:r>
            <a:r>
              <a:rPr lang="en-US" dirty="0">
                <a:solidFill>
                  <a:prstClr val="black"/>
                </a:solidFill>
              </a:rPr>
              <a:t>E. Casey </a:t>
            </a:r>
            <a:r>
              <a:rPr lang="en-US" dirty="0" smtClean="0">
                <a:solidFill>
                  <a:prstClr val="black"/>
                </a:solidFill>
              </a:rPr>
              <a:t>Foundation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Ford Foundation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Joyce Foundation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Jerome </a:t>
            </a:r>
            <a:r>
              <a:rPr lang="en-US" dirty="0">
                <a:solidFill>
                  <a:prstClr val="black"/>
                </a:solidFill>
              </a:rPr>
              <a:t>Kohlberg </a:t>
            </a:r>
            <a:r>
              <a:rPr lang="en-US" dirty="0" smtClean="0">
                <a:solidFill>
                  <a:prstClr val="black"/>
                </a:solidFill>
              </a:rPr>
              <a:t>Foundation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Ewing </a:t>
            </a:r>
            <a:r>
              <a:rPr lang="en-US" dirty="0">
                <a:solidFill>
                  <a:prstClr val="black"/>
                </a:solidFill>
              </a:rPr>
              <a:t>Marion Kauffman </a:t>
            </a:r>
            <a:r>
              <a:rPr lang="en-US" dirty="0" smtClean="0">
                <a:solidFill>
                  <a:prstClr val="black"/>
                </a:solidFill>
              </a:rPr>
              <a:t>Foundation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John </a:t>
            </a:r>
            <a:r>
              <a:rPr lang="en-US" dirty="0">
                <a:solidFill>
                  <a:prstClr val="black"/>
                </a:solidFill>
              </a:rPr>
              <a:t>D. and Catherine T. MacArthur </a:t>
            </a:r>
            <a:r>
              <a:rPr lang="en-US" dirty="0" smtClean="0">
                <a:solidFill>
                  <a:prstClr val="black"/>
                </a:solidFill>
              </a:rPr>
              <a:t>Foundation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Pew </a:t>
            </a:r>
            <a:r>
              <a:rPr lang="en-US" dirty="0">
                <a:solidFill>
                  <a:prstClr val="black"/>
                </a:solidFill>
              </a:rPr>
              <a:t>Charitable </a:t>
            </a:r>
            <a:r>
              <a:rPr lang="en-US" dirty="0" smtClean="0">
                <a:solidFill>
                  <a:prstClr val="black"/>
                </a:solidFill>
              </a:rPr>
              <a:t>Trusts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Rockefeller </a:t>
            </a:r>
            <a:r>
              <a:rPr lang="en-US" dirty="0">
                <a:solidFill>
                  <a:prstClr val="black"/>
                </a:solidFill>
              </a:rPr>
              <a:t>Foundation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1457980"/>
            <a:ext cx="41473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Foundation Sponsors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377" y="5670172"/>
            <a:ext cx="8751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…cooperative </a:t>
            </a:r>
            <a:r>
              <a:rPr lang="en-US" dirty="0"/>
              <a:t>arrangements </a:t>
            </a:r>
            <a:r>
              <a:rPr lang="en-US" dirty="0" smtClean="0"/>
              <a:t>developed </a:t>
            </a:r>
            <a:r>
              <a:rPr lang="en-US" dirty="0"/>
              <a:t>with the Kennedy School of Government/Ford </a:t>
            </a:r>
            <a:r>
              <a:rPr lang="en-US" dirty="0" smtClean="0"/>
              <a:t>Foundation, the </a:t>
            </a:r>
            <a:r>
              <a:rPr lang="en-US" dirty="0"/>
              <a:t>Reason Foundation, the National Civic League, The AFL/CIO, Federal </a:t>
            </a:r>
            <a:endParaRPr lang="en-US" dirty="0" smtClean="0"/>
          </a:p>
          <a:p>
            <a:r>
              <a:rPr lang="en-US" dirty="0" smtClean="0"/>
              <a:t>Mediation </a:t>
            </a:r>
            <a:r>
              <a:rPr lang="en-US" dirty="0"/>
              <a:t>and Conciliation Service, and others.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28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3091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The Agora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0124" y="1228130"/>
            <a:ext cx="3442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</a:t>
            </a:r>
            <a:r>
              <a:rPr lang="en-US" i="1" dirty="0"/>
              <a:t>marketplace in ancient </a:t>
            </a:r>
            <a:r>
              <a:rPr lang="en-US" i="1" dirty="0" smtClean="0"/>
              <a:t>Greece</a:t>
            </a:r>
            <a:endParaRPr lang="en-US" i="1" dirty="0"/>
          </a:p>
        </p:txBody>
      </p:sp>
      <p:pic>
        <p:nvPicPr>
          <p:cNvPr id="3076" name="Picture 4" descr="http://www.traveltohawaiireviewed.com/image_attraction/oahu/attractions/International_Market_Place/800/International_Market_Plac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4" y="2286000"/>
            <a:ext cx="4956252" cy="37171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1.gstatic.com/images?q=tbn:ANd9GcQcPPiCpM6foOLnSR7LNKcMFnAvUWGPNdkVim0FWTaguh5YAh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00" y="2895600"/>
            <a:ext cx="16764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6124" y="467106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Buyers &amp; Sellers</a:t>
            </a:r>
          </a:p>
          <a:p>
            <a:r>
              <a:rPr lang="en-US" dirty="0" smtClean="0"/>
              <a:t>Information Providers &amp; Users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800" y="2373868"/>
            <a:ext cx="210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Logical </a:t>
            </a:r>
            <a:r>
              <a:rPr lang="en-US" dirty="0" smtClean="0">
                <a:solidFill>
                  <a:prstClr val="black"/>
                </a:solidFill>
              </a:rPr>
              <a:t>Marketplace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320900" y="3709988"/>
            <a:ext cx="1129424" cy="5876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814244" y="3581400"/>
            <a:ext cx="913853" cy="148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621162" y="4211079"/>
            <a:ext cx="282302" cy="7422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92742" y="4201210"/>
            <a:ext cx="1148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Market</a:t>
            </a:r>
          </a:p>
          <a:p>
            <a:r>
              <a:rPr lang="en-US" dirty="0" smtClean="0"/>
              <a:t>Manager</a:t>
            </a:r>
          </a:p>
          <a:p>
            <a:r>
              <a:rPr lang="en-US" dirty="0" smtClean="0"/>
              <a:t>Monopoly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30738" y="6071354"/>
            <a:ext cx="229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Market and Kiosks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5412" y="304800"/>
            <a:ext cx="59560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PPP “Governance” Systems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Using Market Model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872734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Mortgage Electronic Registration Systems, Inc. (MERS)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5760" y="2261116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Education System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America’s Talent Bank           Student Data ---- </a:t>
            </a:r>
            <a:r>
              <a:rPr lang="en-US" b="1" dirty="0" err="1" smtClean="0"/>
              <a:t>Worklink</a:t>
            </a:r>
            <a:r>
              <a:rPr lang="en-US" b="1" dirty="0" smtClean="0"/>
              <a:t>  ----  Job History / Resume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America’s Job Bank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7190" y="321718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Real ID  -   (included country code for NAU database)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1000" y="36651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Medical Records – Nationalized Data Base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14400" y="4053244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Health Insurance Exchange (Market)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1000" y="44958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National Animal Registry  -   Animal Tracking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81000" y="50292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Food Safety Modernization  --     Field to Table  --   Supply Chain Tracking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13032" y="5809565"/>
            <a:ext cx="63764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Socialize Costs – Privatize Profits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3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73563" y="171510"/>
            <a:ext cx="64814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Government Redesigned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8904" y="1295400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From Freedom to Fascism Over Time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41572" y="2114312"/>
            <a:ext cx="124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From this…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2114312"/>
            <a:ext cx="96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this…</a:t>
            </a:r>
            <a:endParaRPr lang="en-US" b="1" dirty="0"/>
          </a:p>
        </p:txBody>
      </p:sp>
      <p:pic>
        <p:nvPicPr>
          <p:cNvPr id="4098" name="Picture 2" descr="http://1.bp.blogspot.com/_dNDcHtiKdf4/SurP8iE-bpI/AAAAAAAAF4k/PLPr_iBno_Y/s400/Chinese+ar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810000" cy="30167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8" y="2661166"/>
            <a:ext cx="4572000" cy="3022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ddmcdn.com/gif/irrigation-photosynthe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810000" cy="34004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7551" y="457200"/>
            <a:ext cx="4816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Natural Systems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http://www.natural-herbal-remedies.net/images/hea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257550" cy="3362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9024" y="2274570"/>
            <a:ext cx="271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Heart – Circulatory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51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825" y="457200"/>
            <a:ext cx="5824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Man-made Systems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http://static.ddmcdn.com/gif/automotive-production-lin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981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1242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5290" y="5105400"/>
            <a:ext cx="3481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Mechanical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1900535"/>
            <a:ext cx="2353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Process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47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4483" y="434340"/>
            <a:ext cx="5824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Man-made Systems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9574" y="2057400"/>
            <a:ext cx="4404859" cy="38933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Administrative</a:t>
            </a:r>
          </a:p>
          <a:p>
            <a:pPr algn="ctr"/>
            <a:endParaRPr lang="en-US" sz="11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Computer Systems</a:t>
            </a:r>
            <a:endParaRPr lang="en-US" sz="40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n-US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Ideas arranged </a:t>
            </a:r>
            <a:endParaRPr lang="en-US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i</a:t>
            </a:r>
            <a:r>
              <a:rPr lang="en-US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n sequence</a:t>
            </a:r>
            <a:endParaRPr lang="en-US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Arranging a delivery</a:t>
            </a:r>
          </a:p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40880" y="4842092"/>
            <a:ext cx="1661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 Return Prep</a:t>
            </a:r>
          </a:p>
          <a:p>
            <a:r>
              <a:rPr lang="en-US" dirty="0"/>
              <a:t>a</a:t>
            </a:r>
            <a:r>
              <a:rPr lang="en-US" dirty="0" smtClean="0"/>
              <a:t>nd Processing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" y="3819421"/>
            <a:ext cx="123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2373868"/>
            <a:ext cx="1730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Procurement for</a:t>
            </a:r>
          </a:p>
          <a:p>
            <a:r>
              <a:rPr lang="en-US" dirty="0" smtClean="0"/>
              <a:t>a commercial </a:t>
            </a:r>
          </a:p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44690" y="374275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Producing a </a:t>
            </a:r>
          </a:p>
          <a:p>
            <a:r>
              <a:rPr lang="en-US" dirty="0" smtClean="0"/>
              <a:t>Customer bill</a:t>
            </a:r>
            <a:endParaRPr lang="en-US" dirty="0"/>
          </a:p>
        </p:txBody>
      </p:sp>
      <p:sp>
        <p:nvSpPr>
          <p:cNvPr id="7" name="Minus 6"/>
          <p:cNvSpPr/>
          <p:nvPr/>
        </p:nvSpPr>
        <p:spPr>
          <a:xfrm>
            <a:off x="2209800" y="4267200"/>
            <a:ext cx="4648200" cy="112931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8611" y="4980591"/>
            <a:ext cx="81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Payroll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rnerstonedesigns.biz/images2/NetOrderForm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0" y="1670489"/>
            <a:ext cx="4267200" cy="458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0489"/>
            <a:ext cx="2419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90" y="1670489"/>
            <a:ext cx="31051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3941" y="5029200"/>
            <a:ext cx="25032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</a:t>
            </a:r>
            <a:endParaRPr lang="en-US" sz="3200" dirty="0"/>
          </a:p>
        </p:txBody>
      </p:sp>
      <p:sp>
        <p:nvSpPr>
          <p:cNvPr id="8" name="Curved Up Arrow 7"/>
          <p:cNvSpPr/>
          <p:nvPr/>
        </p:nvSpPr>
        <p:spPr>
          <a:xfrm rot="4802043">
            <a:off x="4272646" y="5473554"/>
            <a:ext cx="1618693" cy="793707"/>
          </a:xfrm>
          <a:prstGeom prst="curved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rot="16647242">
            <a:off x="6870090" y="5403999"/>
            <a:ext cx="1618693" cy="793707"/>
          </a:xfrm>
          <a:prstGeom prst="curved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211916">
            <a:off x="792304" y="3859402"/>
            <a:ext cx="32503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Customer Order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0164" y="811822"/>
            <a:ext cx="3379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Are Evolutionary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01512" y="152400"/>
            <a:ext cx="6676635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Administrative Computer Systems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815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6642" y="5436870"/>
            <a:ext cx="9906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9638" y="5436870"/>
            <a:ext cx="914400" cy="457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89138" y="5970270"/>
            <a:ext cx="381000" cy="228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22538" y="5970270"/>
            <a:ext cx="381000" cy="228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94038" y="5989320"/>
            <a:ext cx="381000" cy="228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7604" y="4065270"/>
            <a:ext cx="1143000" cy="9334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38046" y="5436870"/>
            <a:ext cx="990600" cy="762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71042" y="5436870"/>
            <a:ext cx="9144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80542" y="5970270"/>
            <a:ext cx="381000" cy="228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13942" y="5970270"/>
            <a:ext cx="381000" cy="228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85442" y="5989320"/>
            <a:ext cx="381000" cy="228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85242" y="4065270"/>
            <a:ext cx="1143000" cy="9334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4518" y="2609850"/>
            <a:ext cx="1500704" cy="10858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94242" y="5284470"/>
            <a:ext cx="2971800" cy="10668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01540" y="5280660"/>
            <a:ext cx="2971800" cy="1066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56242" y="3912870"/>
            <a:ext cx="4724400" cy="12192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898130" y="5663946"/>
            <a:ext cx="978408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255270" y="5665470"/>
            <a:ext cx="978408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7898130" y="4045458"/>
            <a:ext cx="978408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>
            <a:off x="372728" y="4045458"/>
            <a:ext cx="978408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78829" y="4032586"/>
            <a:ext cx="1574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Collectivizing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Standardizing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De-personalizing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Controlling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2" y="381000"/>
            <a:ext cx="863600" cy="10541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16328" y="538718"/>
            <a:ext cx="111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Feasibility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10136" y="1065768"/>
            <a:ext cx="1496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084538" y="1729026"/>
            <a:ext cx="19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Conceptual Design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56834" y="2315886"/>
            <a:ext cx="160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Design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03780" y="2832500"/>
            <a:ext cx="18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/ Implement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255270" y="6531102"/>
            <a:ext cx="8621268" cy="2423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Time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17055" y="147069"/>
            <a:ext cx="484998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2" y="1030067"/>
            <a:ext cx="48482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971" y="625430"/>
            <a:ext cx="377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1946 –  Penn State University  -  ENIAC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496" y="3711735"/>
            <a:ext cx="331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1951 –  MIT Whirlwind Computer</a:t>
            </a:r>
          </a:p>
        </p:txBody>
      </p:sp>
      <p:pic>
        <p:nvPicPr>
          <p:cNvPr id="3076" name="Picture 4" descr="ER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89640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11297" y="3407527"/>
            <a:ext cx="381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1959 –  SRI – Bank of America  -  ERMA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6105" y="147069"/>
            <a:ext cx="4714239" cy="52322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 Information Age Was Born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0225" y="1391927"/>
            <a:ext cx="3262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"ERMA was the absolute beginning of the mechanization of business."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972384"/>
            <a:ext cx="1316736" cy="786384"/>
          </a:xfrm>
          <a:prstGeom prst="rect">
            <a:avLst/>
          </a:prstGeom>
        </p:spPr>
      </p:pic>
      <p:pic>
        <p:nvPicPr>
          <p:cNvPr id="1026" name="Picture 2" descr="Whirlwind Compu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7" y="4148813"/>
            <a:ext cx="3810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2529-54D3-4AEF-A6F6-762C73A91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0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295900" y="2286000"/>
            <a:ext cx="3581400" cy="3552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286000"/>
            <a:ext cx="4800600" cy="355244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2819400"/>
            <a:ext cx="3352801" cy="2743200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2312150" y="42327"/>
            <a:ext cx="47744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Race to Automate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7800" y="6119336"/>
            <a:ext cx="652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Fewer people required to control ever greater of numbers of assets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41572" y="1752600"/>
            <a:ext cx="124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From this…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01883" y="1752600"/>
            <a:ext cx="96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this…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948226" y="983397"/>
            <a:ext cx="37055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$$  Efficiency  $$</a:t>
            </a:r>
          </a:p>
        </p:txBody>
      </p:sp>
    </p:spTree>
    <p:extLst>
      <p:ext uri="{BB962C8B-B14F-4D97-AF65-F5344CB8AC3E}">
        <p14:creationId xmlns:p14="http://schemas.microsoft.com/office/powerpoint/2010/main" val="10456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1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1495</Words>
  <Application>Microsoft Office PowerPoint</Application>
  <PresentationFormat>On-screen Show (4:3)</PresentationFormat>
  <Paragraphs>419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</dc:creator>
  <cp:lastModifiedBy>Vicky</cp:lastModifiedBy>
  <cp:revision>120</cp:revision>
  <dcterms:created xsi:type="dcterms:W3CDTF">2012-05-08T09:41:03Z</dcterms:created>
  <dcterms:modified xsi:type="dcterms:W3CDTF">2012-05-29T18:02:51Z</dcterms:modified>
</cp:coreProperties>
</file>